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64" r:id="rId3"/>
    <p:sldId id="257" r:id="rId4"/>
    <p:sldId id="258" r:id="rId5"/>
    <p:sldId id="259" r:id="rId6"/>
    <p:sldId id="262" r:id="rId7"/>
    <p:sldId id="263" r:id="rId8"/>
    <p:sldId id="260" r:id="rId9"/>
    <p:sldId id="280" r:id="rId10"/>
    <p:sldId id="261" r:id="rId11"/>
    <p:sldId id="287" r:id="rId12"/>
    <p:sldId id="275" r:id="rId13"/>
    <p:sldId id="270" r:id="rId14"/>
    <p:sldId id="269" r:id="rId15"/>
    <p:sldId id="276" r:id="rId16"/>
    <p:sldId id="277" r:id="rId17"/>
    <p:sldId id="271" r:id="rId18"/>
    <p:sldId id="267" r:id="rId19"/>
    <p:sldId id="278" r:id="rId20"/>
    <p:sldId id="272" r:id="rId21"/>
    <p:sldId id="279" r:id="rId22"/>
    <p:sldId id="273" r:id="rId23"/>
    <p:sldId id="281" r:id="rId24"/>
    <p:sldId id="284" r:id="rId25"/>
    <p:sldId id="285" r:id="rId26"/>
    <p:sldId id="288" r:id="rId27"/>
    <p:sldId id="289" r:id="rId28"/>
    <p:sldId id="290" r:id="rId29"/>
    <p:sldId id="283" r:id="rId30"/>
    <p:sldId id="274"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944" y="-3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1A8194-7791-46E5-9926-8FDB48B17EEF}" type="datetimeFigureOut">
              <a:rPr lang="zh-CN" altLang="en-US" smtClean="0"/>
              <a:t>2018/6/10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5ADBB-9EE3-4811-822A-94504C7C421F}" type="slidenum">
              <a:rPr lang="zh-CN" altLang="en-US" smtClean="0"/>
              <a:t>‹#›</a:t>
            </a:fld>
            <a:endParaRPr lang="zh-CN" altLang="en-US"/>
          </a:p>
        </p:txBody>
      </p:sp>
    </p:spTree>
    <p:extLst>
      <p:ext uri="{BB962C8B-B14F-4D97-AF65-F5344CB8AC3E}">
        <p14:creationId xmlns:p14="http://schemas.microsoft.com/office/powerpoint/2010/main" val="379860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1556792"/>
            <a:ext cx="7772400" cy="1470025"/>
          </a:xfrm>
        </p:spPr>
        <p:txBody>
          <a:bodyPr/>
          <a:lstStyle/>
          <a:p>
            <a:r>
              <a:rPr lang="zh-CN" altLang="en-US" dirty="0" smtClean="0"/>
              <a:t>进度报告</a:t>
            </a:r>
            <a:endParaRPr lang="zh-CN" altLang="en-US" dirty="0"/>
          </a:p>
        </p:txBody>
      </p:sp>
      <p:sp>
        <p:nvSpPr>
          <p:cNvPr id="3" name="副标题 2"/>
          <p:cNvSpPr>
            <a:spLocks noGrp="1"/>
          </p:cNvSpPr>
          <p:nvPr>
            <p:ph type="subTitle" idx="1"/>
          </p:nvPr>
        </p:nvSpPr>
        <p:spPr>
          <a:xfrm>
            <a:off x="611560" y="3429000"/>
            <a:ext cx="8136904" cy="2448272"/>
          </a:xfrm>
        </p:spPr>
        <p:txBody>
          <a:bodyPr>
            <a:normAutofit/>
          </a:bodyPr>
          <a:lstStyle/>
          <a:p>
            <a:pPr algn="l"/>
            <a:r>
              <a:rPr lang="zh-CN" altLang="en-US" sz="2000" dirty="0" smtClean="0">
                <a:solidFill>
                  <a:schemeClr val="tx1"/>
                </a:solidFill>
              </a:rPr>
              <a:t>文献</a:t>
            </a:r>
            <a:r>
              <a:rPr lang="en-US" altLang="zh-CN" sz="2000" dirty="0" smtClean="0">
                <a:solidFill>
                  <a:schemeClr val="tx1"/>
                </a:solidFill>
              </a:rPr>
              <a:t>《Image forgery detection using analysis of CFA artifacts》</a:t>
            </a:r>
          </a:p>
          <a:p>
            <a:pPr algn="l"/>
            <a:r>
              <a:rPr lang="zh-CN" altLang="en-US" sz="2000" dirty="0" smtClean="0">
                <a:solidFill>
                  <a:schemeClr val="tx1"/>
                </a:solidFill>
              </a:rPr>
              <a:t>文献</a:t>
            </a:r>
            <a:r>
              <a:rPr lang="en-US" altLang="zh-CN" sz="2000" dirty="0" smtClean="0">
                <a:solidFill>
                  <a:schemeClr val="tx1"/>
                </a:solidFill>
              </a:rPr>
              <a:t>《Exposing Digital Forgeries in Color Filter Array Interpolated Images》</a:t>
            </a:r>
          </a:p>
          <a:p>
            <a:pPr algn="l"/>
            <a:r>
              <a:rPr lang="zh-CN" altLang="en-US" sz="2000" dirty="0" smtClean="0">
                <a:solidFill>
                  <a:schemeClr val="tx1"/>
                </a:solidFill>
              </a:rPr>
              <a:t>文献</a:t>
            </a:r>
            <a:r>
              <a:rPr lang="en-US" altLang="zh-CN" sz="2000" dirty="0">
                <a:solidFill>
                  <a:schemeClr val="tx1"/>
                </a:solidFill>
              </a:rPr>
              <a:t>《CFA Interpolation Detection</a:t>
            </a:r>
            <a:r>
              <a:rPr lang="en-US" altLang="zh-CN" sz="2000" dirty="0" smtClean="0">
                <a:solidFill>
                  <a:schemeClr val="tx1"/>
                </a:solidFill>
              </a:rPr>
              <a:t>》</a:t>
            </a:r>
          </a:p>
          <a:p>
            <a:pPr algn="l"/>
            <a:r>
              <a:rPr lang="zh-CN" altLang="en-US" sz="2000" dirty="0">
                <a:solidFill>
                  <a:schemeClr val="tx1"/>
                </a:solidFill>
              </a:rPr>
              <a:t>文献</a:t>
            </a:r>
            <a:r>
              <a:rPr lang="en-US" altLang="zh-CN" sz="2000" dirty="0" smtClean="0">
                <a:solidFill>
                  <a:schemeClr val="tx1"/>
                </a:solidFill>
              </a:rPr>
              <a:t>《</a:t>
            </a:r>
            <a:r>
              <a:rPr lang="zh-CN" altLang="en-US" sz="2000" dirty="0">
                <a:solidFill>
                  <a:schemeClr val="tx1"/>
                </a:solidFill>
              </a:rPr>
              <a:t>基于</a:t>
            </a:r>
            <a:r>
              <a:rPr lang="en-US" altLang="zh-CN" sz="2000" dirty="0">
                <a:solidFill>
                  <a:schemeClr val="tx1"/>
                </a:solidFill>
              </a:rPr>
              <a:t>CFA</a:t>
            </a:r>
            <a:r>
              <a:rPr lang="zh-CN" altLang="en-US" sz="2000" dirty="0">
                <a:solidFill>
                  <a:schemeClr val="tx1"/>
                </a:solidFill>
              </a:rPr>
              <a:t>插值的图像篡改检测算法</a:t>
            </a:r>
            <a:r>
              <a:rPr lang="en-US" altLang="zh-CN" sz="2000" dirty="0" smtClean="0">
                <a:solidFill>
                  <a:schemeClr val="tx1"/>
                </a:solidFill>
              </a:rPr>
              <a:t>》</a:t>
            </a:r>
            <a:endParaRPr lang="zh-CN" altLang="en-US" sz="2000" dirty="0">
              <a:solidFill>
                <a:schemeClr val="tx1"/>
              </a:solidFill>
            </a:endParaRPr>
          </a:p>
          <a:p>
            <a:pPr algn="l"/>
            <a:r>
              <a:rPr lang="zh-CN" altLang="en-US" sz="2000" dirty="0">
                <a:solidFill>
                  <a:schemeClr val="tx1"/>
                </a:solidFill>
              </a:rPr>
              <a:t>文献</a:t>
            </a:r>
            <a:r>
              <a:rPr lang="en-US" altLang="zh-CN" sz="2000" dirty="0" smtClean="0">
                <a:solidFill>
                  <a:schemeClr val="tx1"/>
                </a:solidFill>
              </a:rPr>
              <a:t>《</a:t>
            </a:r>
            <a:r>
              <a:rPr lang="zh-CN" altLang="en-US" sz="2000" dirty="0">
                <a:solidFill>
                  <a:schemeClr val="tx1"/>
                </a:solidFill>
              </a:rPr>
              <a:t>基于颜色分量间相关性的图像拼接篡改检测方法</a:t>
            </a:r>
            <a:r>
              <a:rPr lang="en-US" altLang="zh-CN" sz="2000" dirty="0" smtClean="0">
                <a:solidFill>
                  <a:schemeClr val="tx1"/>
                </a:solidFill>
              </a:rPr>
              <a:t>》</a:t>
            </a:r>
            <a:endParaRPr lang="en-US" altLang="zh-CN" sz="2000" dirty="0">
              <a:solidFill>
                <a:schemeClr val="tx1"/>
              </a:solidFill>
            </a:endParaRPr>
          </a:p>
          <a:p>
            <a:pPr algn="l"/>
            <a:r>
              <a:rPr lang="zh-CN" altLang="en-US" sz="2000" dirty="0" smtClean="0">
                <a:solidFill>
                  <a:schemeClr val="tx1"/>
                </a:solidFill>
              </a:rPr>
              <a:t>文献</a:t>
            </a:r>
            <a:r>
              <a:rPr lang="en-US" altLang="zh-CN" sz="2000" dirty="0" smtClean="0">
                <a:solidFill>
                  <a:schemeClr val="tx1"/>
                </a:solidFill>
              </a:rPr>
              <a:t>《</a:t>
            </a:r>
            <a:r>
              <a:rPr lang="zh-CN" altLang="en-US" sz="2000" dirty="0">
                <a:solidFill>
                  <a:schemeClr val="tx1"/>
                </a:solidFill>
              </a:rPr>
              <a:t>改进的基于颜色滤波阵列特性的篡改检测</a:t>
            </a:r>
            <a:r>
              <a:rPr lang="en-US" altLang="zh-CN" sz="2000" dirty="0" smtClean="0">
                <a:solidFill>
                  <a:schemeClr val="tx1"/>
                </a:solidFill>
              </a:rPr>
              <a:t>》</a:t>
            </a:r>
            <a:endParaRPr lang="zh-CN" altLang="en-US" sz="2000" dirty="0">
              <a:solidFill>
                <a:schemeClr val="tx1"/>
              </a:solidFill>
            </a:endParaRPr>
          </a:p>
          <a:p>
            <a:endParaRPr lang="zh-CN" altLang="en-US" sz="2000" dirty="0" smtClean="0">
              <a:solidFill>
                <a:schemeClr val="tx1"/>
              </a:solidFill>
            </a:endParaRPr>
          </a:p>
          <a:p>
            <a:endParaRPr lang="zh-CN" altLang="en-US" sz="2000" dirty="0">
              <a:solidFill>
                <a:schemeClr val="tx1"/>
              </a:solidFill>
            </a:endParaRPr>
          </a:p>
        </p:txBody>
      </p:sp>
    </p:spTree>
    <p:extLst>
      <p:ext uri="{BB962C8B-B14F-4D97-AF65-F5344CB8AC3E}">
        <p14:creationId xmlns:p14="http://schemas.microsoft.com/office/powerpoint/2010/main" val="286918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Interpolation Detection</a:t>
            </a:r>
            <a:endParaRPr lang="zh-CN" altLang="en-US" dirty="0"/>
          </a:p>
        </p:txBody>
      </p:sp>
      <p:sp>
        <p:nvSpPr>
          <p:cNvPr id="3" name="内容占位符 2"/>
          <p:cNvSpPr>
            <a:spLocks noGrp="1"/>
          </p:cNvSpPr>
          <p:nvPr>
            <p:ph idx="1"/>
          </p:nvPr>
        </p:nvSpPr>
        <p:spPr>
          <a:xfrm>
            <a:off x="467544" y="1484784"/>
            <a:ext cx="8229600" cy="4785395"/>
          </a:xfrm>
        </p:spPr>
        <p:txBody>
          <a:bodyPr>
            <a:normAutofit/>
          </a:bodyPr>
          <a:lstStyle/>
          <a:p>
            <a:r>
              <a:rPr lang="en-US" altLang="zh-CN" sz="2000" dirty="0" smtClean="0"/>
              <a:t>CFA</a:t>
            </a:r>
            <a:r>
              <a:rPr lang="zh-CN" altLang="en-US" sz="2000" dirty="0" smtClean="0"/>
              <a:t>插值过程为相邻像素颜色值之间引入了相关性，另外由于</a:t>
            </a:r>
            <a:r>
              <a:rPr lang="en-US" altLang="zh-CN" sz="2000" dirty="0" smtClean="0"/>
              <a:t>CFA</a:t>
            </a:r>
            <a:r>
              <a:rPr lang="zh-CN" altLang="en-US" sz="2000" dirty="0" smtClean="0"/>
              <a:t>的结构具有周期性，虽然每一个单元内部各像素位置上所需的插值函数不同，但是每一个单元对应的插值函数集合石相同的。插值函数周期作用于原始图像上，因此</a:t>
            </a:r>
            <a:r>
              <a:rPr lang="en-US" altLang="zh-CN" sz="2000" dirty="0" smtClean="0"/>
              <a:t>CFA</a:t>
            </a:r>
            <a:r>
              <a:rPr lang="zh-CN" altLang="en-US" sz="2000" dirty="0" smtClean="0"/>
              <a:t>插值过程引入的相关性也具有周期性。</a:t>
            </a:r>
            <a:endParaRPr lang="en-US" altLang="zh-CN" sz="2000" dirty="0" smtClean="0"/>
          </a:p>
          <a:p>
            <a:pPr marL="0" indent="0">
              <a:buNone/>
            </a:pPr>
            <a:endParaRPr lang="en-US" altLang="zh-CN" sz="2000" dirty="0"/>
          </a:p>
          <a:p>
            <a:r>
              <a:rPr lang="en-US" altLang="zh-CN" sz="2000" dirty="0" smtClean="0"/>
              <a:t>CFA</a:t>
            </a:r>
            <a:r>
              <a:rPr lang="zh-CN" altLang="en-US" sz="2000" dirty="0" smtClean="0"/>
              <a:t>插值得到的像素值与其领域像素值相关，而没有经过插值的像素值就不会具有相同模式的相关性。也就是说，图像篡改可能会破坏这种相关性或者造成整幅图像的相关性不一致。</a:t>
            </a:r>
            <a:endParaRPr lang="en-US" altLang="zh-CN" sz="2000" dirty="0" smtClean="0"/>
          </a:p>
          <a:p>
            <a:pPr marL="0" indent="0">
              <a:buNone/>
            </a:pPr>
            <a:endParaRPr lang="en-US" altLang="zh-CN" sz="2000" dirty="0" smtClean="0"/>
          </a:p>
          <a:p>
            <a:r>
              <a:rPr lang="zh-CN" altLang="en-US" sz="2000" dirty="0" smtClean="0"/>
              <a:t>来自数字相机没有经过修改的图像存在</a:t>
            </a:r>
            <a:r>
              <a:rPr lang="en-US" altLang="zh-CN" sz="2000" dirty="0" smtClean="0"/>
              <a:t>CFA</a:t>
            </a:r>
            <a:r>
              <a:rPr lang="zh-CN" altLang="en-US" sz="2000" dirty="0" smtClean="0"/>
              <a:t>插值相关性的特征，在</a:t>
            </a:r>
            <a:r>
              <a:rPr lang="en-US" altLang="zh-CN" sz="2000" dirty="0" smtClean="0"/>
              <a:t>2x2</a:t>
            </a:r>
            <a:r>
              <a:rPr lang="zh-CN" altLang="en-US" sz="2000" dirty="0" smtClean="0"/>
              <a:t>的区块上检测这种相关性是否存在。通常只考虑单一通道的相关性而忽略通道间的相关性。</a:t>
            </a:r>
            <a:endParaRPr lang="en-US" altLang="zh-CN" sz="2000" dirty="0" smtClean="0"/>
          </a:p>
          <a:p>
            <a:pPr marL="0" indent="0">
              <a:buNone/>
            </a:pPr>
            <a:endParaRPr lang="en-US" altLang="zh-CN" sz="2000" dirty="0"/>
          </a:p>
        </p:txBody>
      </p:sp>
    </p:spTree>
    <p:extLst>
      <p:ext uri="{BB962C8B-B14F-4D97-AF65-F5344CB8AC3E}">
        <p14:creationId xmlns:p14="http://schemas.microsoft.com/office/powerpoint/2010/main" val="1290906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插值周期性</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23513"/>
            <a:ext cx="8229600" cy="4479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1135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2000" dirty="0" smtClean="0"/>
              <a:t>应用</a:t>
            </a:r>
            <a:r>
              <a:rPr lang="en-US" altLang="zh-CN" sz="2000" dirty="0"/>
              <a:t>EM</a:t>
            </a:r>
            <a:r>
              <a:rPr lang="zh-CN" altLang="en-US" sz="2000" dirty="0"/>
              <a:t>算法来估计内插核参数，并且实现了对每个像素提供其与相邻像素相关的概率的概率图，插值像素的存在使得图像可以在傅里叶领域清楚的显示其周期性</a:t>
            </a:r>
            <a:r>
              <a:rPr lang="zh-CN" altLang="en-US" sz="2000" dirty="0" smtClean="0"/>
              <a:t>。</a:t>
            </a:r>
            <a:endParaRPr lang="en-US" altLang="zh-CN" sz="2000" dirty="0"/>
          </a:p>
          <a:p>
            <a:pPr marL="914400" lvl="2" indent="0">
              <a:buNone/>
            </a:pPr>
            <a:r>
              <a:rPr lang="en-US" altLang="zh-CN" sz="1200" dirty="0"/>
              <a:t>                                                                                            --《Exposing Digital Forgeries in CFA Interpolation Images</a:t>
            </a:r>
            <a:r>
              <a:rPr lang="en-US" altLang="zh-CN" sz="1200" dirty="0" smtClean="0"/>
              <a:t>》</a:t>
            </a:r>
            <a:endParaRPr lang="en-US" altLang="zh-CN" sz="1200" dirty="0"/>
          </a:p>
        </p:txBody>
      </p:sp>
    </p:spTree>
    <p:extLst>
      <p:ext uri="{BB962C8B-B14F-4D97-AF65-F5344CB8AC3E}">
        <p14:creationId xmlns:p14="http://schemas.microsoft.com/office/powerpoint/2010/main" val="27051198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88640"/>
            <a:ext cx="6192688" cy="6165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2988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7784" y="332656"/>
            <a:ext cx="3744416" cy="6155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9273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9672" y="188640"/>
            <a:ext cx="5904656" cy="628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6410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work flow</a:t>
            </a:r>
            <a:endParaRPr lang="zh-CN" alt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2780928"/>
            <a:ext cx="8229600" cy="1748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006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Green Channel</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9672" y="2060848"/>
            <a:ext cx="611505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2096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Prediction Error—</a:t>
            </a:r>
            <a:r>
              <a:rPr lang="zh-CN" altLang="en-US" dirty="0" smtClean="0"/>
              <a:t>一维</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218" y="4725144"/>
            <a:ext cx="63531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560" y="3933056"/>
            <a:ext cx="245745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204864"/>
            <a:ext cx="4305300"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2338214"/>
            <a:ext cx="31432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829914" y="3017664"/>
            <a:ext cx="1491518" cy="307777"/>
          </a:xfrm>
          <a:prstGeom prst="rect">
            <a:avLst/>
          </a:prstGeom>
          <a:noFill/>
        </p:spPr>
        <p:txBody>
          <a:bodyPr wrap="square" rtlCol="0">
            <a:spAutoFit/>
          </a:bodyPr>
          <a:lstStyle/>
          <a:p>
            <a:r>
              <a:rPr lang="en-US" altLang="zh-CN" sz="1400" dirty="0" smtClean="0"/>
              <a:t>Predicted signal</a:t>
            </a:r>
            <a:endParaRPr lang="zh-CN" altLang="en-US" sz="1400" dirty="0"/>
          </a:p>
        </p:txBody>
      </p:sp>
      <p:sp>
        <p:nvSpPr>
          <p:cNvPr id="10" name="TextBox 9"/>
          <p:cNvSpPr txBox="1"/>
          <p:nvPr/>
        </p:nvSpPr>
        <p:spPr>
          <a:xfrm>
            <a:off x="1861307" y="3176414"/>
            <a:ext cx="1805806" cy="307777"/>
          </a:xfrm>
          <a:prstGeom prst="rect">
            <a:avLst/>
          </a:prstGeom>
          <a:noFill/>
        </p:spPr>
        <p:txBody>
          <a:bodyPr wrap="square" rtlCol="0">
            <a:spAutoFit/>
          </a:bodyPr>
          <a:lstStyle/>
          <a:p>
            <a:r>
              <a:rPr lang="en-US" altLang="zh-CN" sz="1400" dirty="0" err="1" smtClean="0"/>
              <a:t>Demosaicking</a:t>
            </a:r>
            <a:r>
              <a:rPr lang="en-US" altLang="zh-CN" sz="1400" dirty="0" smtClean="0"/>
              <a:t> model</a:t>
            </a:r>
            <a:endParaRPr lang="zh-CN" altLang="en-US" sz="1400" dirty="0"/>
          </a:p>
        </p:txBody>
      </p:sp>
      <p:sp>
        <p:nvSpPr>
          <p:cNvPr id="11" name="TextBox 10"/>
          <p:cNvSpPr txBox="1"/>
          <p:nvPr/>
        </p:nvSpPr>
        <p:spPr>
          <a:xfrm>
            <a:off x="3867315" y="6093296"/>
            <a:ext cx="1424980" cy="307777"/>
          </a:xfrm>
          <a:prstGeom prst="rect">
            <a:avLst/>
          </a:prstGeom>
          <a:noFill/>
        </p:spPr>
        <p:txBody>
          <a:bodyPr wrap="square" rtlCol="0">
            <a:spAutoFit/>
          </a:bodyPr>
          <a:lstStyle/>
          <a:p>
            <a:r>
              <a:rPr lang="en-US" altLang="zh-CN" sz="1400" dirty="0" smtClean="0"/>
              <a:t>Prediction error</a:t>
            </a:r>
            <a:endParaRPr lang="zh-CN" altLang="en-US" sz="1400" dirty="0"/>
          </a:p>
        </p:txBody>
      </p:sp>
    </p:spTree>
    <p:extLst>
      <p:ext uri="{BB962C8B-B14F-4D97-AF65-F5344CB8AC3E}">
        <p14:creationId xmlns:p14="http://schemas.microsoft.com/office/powerpoint/2010/main" val="3755828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4808" y="404664"/>
            <a:ext cx="3647152" cy="369332"/>
          </a:xfrm>
          <a:prstGeom prst="rect">
            <a:avLst/>
          </a:prstGeom>
          <a:noFill/>
        </p:spPr>
        <p:txBody>
          <a:bodyPr wrap="none" rtlCol="0">
            <a:spAutoFit/>
          </a:bodyPr>
          <a:lstStyle/>
          <a:p>
            <a:r>
              <a:rPr lang="zh-CN" altLang="en-US" dirty="0" smtClean="0"/>
              <a:t>一般情况下，插值核有如下特点：</a:t>
            </a:r>
            <a:endParaRPr lang="zh-CN"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954971"/>
            <a:ext cx="239077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565" y="2060848"/>
            <a:ext cx="602932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787422" y="4380098"/>
            <a:ext cx="7188621" cy="1512168"/>
            <a:chOff x="755576" y="3356992"/>
            <a:chExt cx="7188621" cy="1512168"/>
          </a:xfrm>
        </p:grpSpPr>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861048"/>
              <a:ext cx="11811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6676" y="3441947"/>
              <a:ext cx="6572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4562" y="3356992"/>
              <a:ext cx="4152189" cy="610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0272" y="3412273"/>
              <a:ext cx="9239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5522" y="4375398"/>
              <a:ext cx="82867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5"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9389" y="4247359"/>
              <a:ext cx="1756587" cy="62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832853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67544" y="1628800"/>
            <a:ext cx="8229600" cy="4525963"/>
          </a:xfrm>
        </p:spPr>
        <p:txBody>
          <a:bodyPr>
            <a:normAutofit/>
          </a:bodyPr>
          <a:lstStyle/>
          <a:p>
            <a:r>
              <a:rPr lang="zh-CN" altLang="en-US" sz="2000" dirty="0" smtClean="0"/>
              <a:t>大多数的数码相机都采用单个带有颜色滤波阵列的传感器（</a:t>
            </a:r>
            <a:r>
              <a:rPr lang="en-US" altLang="zh-CN" sz="2000" dirty="0" smtClean="0"/>
              <a:t>CCD or CMOS</a:t>
            </a:r>
            <a:r>
              <a:rPr lang="zh-CN" altLang="en-US" sz="2000" dirty="0" smtClean="0"/>
              <a:t>），</a:t>
            </a:r>
            <a:r>
              <a:rPr lang="zh-CN" altLang="en-US" sz="2000" dirty="0"/>
              <a:t>这</a:t>
            </a:r>
            <a:r>
              <a:rPr lang="zh-CN" altLang="en-US" sz="2000" dirty="0" smtClean="0"/>
              <a:t>两种传感器在一个像素上只能获取彩色图像三分之一的颜色像素分量，而其它像素则通过插值的方式来补充，这种插值方式会在像素之间引入一种特定的相关性，而篡改这些图像时，这种相关性就会被破坏或修改。</a:t>
            </a:r>
            <a:endParaRPr lang="zh-CN" altLang="en-US" sz="2000" dirty="0"/>
          </a:p>
        </p:txBody>
      </p:sp>
      <p:grpSp>
        <p:nvGrpSpPr>
          <p:cNvPr id="23" name="组合 22"/>
          <p:cNvGrpSpPr/>
          <p:nvPr/>
        </p:nvGrpSpPr>
        <p:grpSpPr>
          <a:xfrm>
            <a:off x="1115616" y="4081612"/>
            <a:ext cx="7158938" cy="288858"/>
            <a:chOff x="791899" y="4077072"/>
            <a:chExt cx="7158938" cy="288858"/>
          </a:xfrm>
        </p:grpSpPr>
        <p:sp>
          <p:nvSpPr>
            <p:cNvPr id="4" name="圆角矩形 3"/>
            <p:cNvSpPr/>
            <p:nvPr/>
          </p:nvSpPr>
          <p:spPr>
            <a:xfrm>
              <a:off x="791899" y="4077072"/>
              <a:ext cx="598221" cy="288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事物</a:t>
              </a:r>
            </a:p>
          </p:txBody>
        </p:sp>
        <p:sp>
          <p:nvSpPr>
            <p:cNvPr id="5" name="椭圆 4"/>
            <p:cNvSpPr/>
            <p:nvPr/>
          </p:nvSpPr>
          <p:spPr>
            <a:xfrm>
              <a:off x="1763688" y="4077485"/>
              <a:ext cx="720080" cy="288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t>镜头</a:t>
              </a:r>
              <a:endParaRPr lang="zh-CN" altLang="en-US" sz="1100" dirty="0"/>
            </a:p>
          </p:txBody>
        </p:sp>
        <p:sp>
          <p:nvSpPr>
            <p:cNvPr id="6" name="圆角矩形 5"/>
            <p:cNvSpPr/>
            <p:nvPr/>
          </p:nvSpPr>
          <p:spPr>
            <a:xfrm>
              <a:off x="2843808" y="4098206"/>
              <a:ext cx="498517" cy="2470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CFA</a:t>
              </a:r>
              <a:endParaRPr lang="zh-CN" altLang="en-US" sz="1100" dirty="0"/>
            </a:p>
          </p:txBody>
        </p:sp>
        <p:sp>
          <p:nvSpPr>
            <p:cNvPr id="7" name="圆角矩形 6"/>
            <p:cNvSpPr/>
            <p:nvPr/>
          </p:nvSpPr>
          <p:spPr>
            <a:xfrm>
              <a:off x="3823208" y="4097793"/>
              <a:ext cx="697924" cy="2470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t>感光器</a:t>
              </a:r>
              <a:endParaRPr lang="zh-CN" altLang="en-US" sz="1100" dirty="0"/>
            </a:p>
          </p:txBody>
        </p:sp>
        <p:sp>
          <p:nvSpPr>
            <p:cNvPr id="8" name="圆角矩形 7"/>
            <p:cNvSpPr/>
            <p:nvPr/>
          </p:nvSpPr>
          <p:spPr>
            <a:xfrm>
              <a:off x="4871109" y="4098206"/>
              <a:ext cx="797628" cy="2470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t>颜色插值</a:t>
              </a:r>
              <a:endParaRPr lang="zh-CN" altLang="en-US" sz="1100" dirty="0"/>
            </a:p>
          </p:txBody>
        </p:sp>
        <p:sp>
          <p:nvSpPr>
            <p:cNvPr id="9" name="圆角矩形 8"/>
            <p:cNvSpPr/>
            <p:nvPr/>
          </p:nvSpPr>
          <p:spPr>
            <a:xfrm>
              <a:off x="6084168" y="4098206"/>
              <a:ext cx="847479" cy="247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t>后期处理</a:t>
              </a:r>
              <a:endParaRPr lang="zh-CN" altLang="en-US" sz="1100" dirty="0"/>
            </a:p>
          </p:txBody>
        </p:sp>
        <p:sp>
          <p:nvSpPr>
            <p:cNvPr id="10" name="圆角矩形 9"/>
            <p:cNvSpPr/>
            <p:nvPr/>
          </p:nvSpPr>
          <p:spPr>
            <a:xfrm>
              <a:off x="7452320" y="4098206"/>
              <a:ext cx="498517" cy="247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t>图像</a:t>
              </a:r>
              <a:endParaRPr lang="zh-CN" altLang="en-US" sz="1100" dirty="0"/>
            </a:p>
          </p:txBody>
        </p:sp>
        <p:cxnSp>
          <p:nvCxnSpPr>
            <p:cNvPr id="12" name="直接箭头连接符 11"/>
            <p:cNvCxnSpPr>
              <a:stCxn id="4" idx="3"/>
              <a:endCxn id="5" idx="2"/>
            </p:cNvCxnSpPr>
            <p:nvPr/>
          </p:nvCxnSpPr>
          <p:spPr>
            <a:xfrm>
              <a:off x="1390120" y="4221295"/>
              <a:ext cx="373568" cy="4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6"/>
              <a:endCxn id="6" idx="1"/>
            </p:cNvCxnSpPr>
            <p:nvPr/>
          </p:nvCxnSpPr>
          <p:spPr>
            <a:xfrm flipV="1">
              <a:off x="2483768" y="4221707"/>
              <a:ext cx="36004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3"/>
              <a:endCxn id="7" idx="1"/>
            </p:cNvCxnSpPr>
            <p:nvPr/>
          </p:nvCxnSpPr>
          <p:spPr>
            <a:xfrm flipV="1">
              <a:off x="3342325" y="4221294"/>
              <a:ext cx="480883" cy="4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7" idx="3"/>
              <a:endCxn id="8" idx="1"/>
            </p:cNvCxnSpPr>
            <p:nvPr/>
          </p:nvCxnSpPr>
          <p:spPr>
            <a:xfrm>
              <a:off x="4521132" y="4221294"/>
              <a:ext cx="349977" cy="4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3"/>
              <a:endCxn id="9" idx="1"/>
            </p:cNvCxnSpPr>
            <p:nvPr/>
          </p:nvCxnSpPr>
          <p:spPr>
            <a:xfrm>
              <a:off x="5668737" y="4221707"/>
              <a:ext cx="415431" cy="1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9" idx="3"/>
              <a:endCxn id="10" idx="1"/>
            </p:cNvCxnSpPr>
            <p:nvPr/>
          </p:nvCxnSpPr>
          <p:spPr>
            <a:xfrm>
              <a:off x="6931647" y="4221826"/>
              <a:ext cx="5206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69623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Prediction Error</a:t>
            </a:r>
            <a:endParaRPr lang="zh-CN" alt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713" y="2564904"/>
            <a:ext cx="5975350"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653136"/>
            <a:ext cx="7516813"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59632" y="1570266"/>
            <a:ext cx="2492990" cy="369332"/>
          </a:xfrm>
          <a:prstGeom prst="rect">
            <a:avLst/>
          </a:prstGeom>
          <a:noFill/>
        </p:spPr>
        <p:txBody>
          <a:bodyPr wrap="none" rtlCol="0">
            <a:spAutoFit/>
          </a:bodyPr>
          <a:lstStyle/>
          <a:p>
            <a:r>
              <a:rPr lang="zh-CN" altLang="en-US" dirty="0" smtClean="0"/>
              <a:t>预测误差计算公式为：</a:t>
            </a:r>
            <a:endParaRPr lang="zh-CN" altLang="en-US" dirty="0"/>
          </a:p>
        </p:txBody>
      </p:sp>
    </p:spTree>
    <p:extLst>
      <p:ext uri="{BB962C8B-B14F-4D97-AF65-F5344CB8AC3E}">
        <p14:creationId xmlns:p14="http://schemas.microsoft.com/office/powerpoint/2010/main" val="31488818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980728"/>
            <a:ext cx="3322637"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4880" y="2348880"/>
            <a:ext cx="6127011" cy="31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461" y="5805264"/>
            <a:ext cx="718185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4492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VarianceMap</a:t>
            </a:r>
            <a:endParaRPr lang="zh-CN" alt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196752"/>
            <a:ext cx="8362950"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0525" y="3501008"/>
            <a:ext cx="3962743" cy="493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475" y="4437112"/>
            <a:ext cx="6877050"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68289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3573016"/>
            <a:ext cx="6133108" cy="316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2" y="188640"/>
            <a:ext cx="6092609"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83000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Var_map</a:t>
            </a:r>
            <a:r>
              <a:rPr lang="en-US" altLang="zh-CN" dirty="0" smtClean="0"/>
              <a:t> </a:t>
            </a:r>
            <a:endParaRPr lang="zh-CN" alt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8384" y="2241505"/>
            <a:ext cx="6267231" cy="324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1166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Get feature</a:t>
            </a:r>
            <a:endParaRPr lang="zh-CN" alt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060" y="3411744"/>
            <a:ext cx="258127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27584" y="1304445"/>
            <a:ext cx="1800493" cy="369332"/>
          </a:xfrm>
          <a:prstGeom prst="rect">
            <a:avLst/>
          </a:prstGeom>
          <a:noFill/>
        </p:spPr>
        <p:txBody>
          <a:bodyPr wrap="none" rtlCol="0">
            <a:spAutoFit/>
          </a:bodyPr>
          <a:lstStyle/>
          <a:p>
            <a:r>
              <a:rPr lang="zh-CN" altLang="en-US" dirty="0" smtClean="0"/>
              <a:t>代码实现如下：</a:t>
            </a:r>
            <a:endParaRPr lang="zh-CN" altLang="en-US" dirty="0"/>
          </a:p>
        </p:txBody>
      </p:sp>
      <p:sp>
        <p:nvSpPr>
          <p:cNvPr id="5" name="TextBox 4"/>
          <p:cNvSpPr txBox="1"/>
          <p:nvPr/>
        </p:nvSpPr>
        <p:spPr>
          <a:xfrm>
            <a:off x="827584" y="2996952"/>
            <a:ext cx="2954655" cy="369332"/>
          </a:xfrm>
          <a:prstGeom prst="rect">
            <a:avLst/>
          </a:prstGeom>
          <a:noFill/>
        </p:spPr>
        <p:txBody>
          <a:bodyPr wrap="none" rtlCol="0">
            <a:spAutoFit/>
          </a:bodyPr>
          <a:lstStyle/>
          <a:p>
            <a:r>
              <a:rPr lang="zh-CN" altLang="en-US" dirty="0" smtClean="0"/>
              <a:t>论文提取特征的公式如下：</a:t>
            </a:r>
            <a:endParaRPr lang="zh-CN" altLang="en-US" dirty="0"/>
          </a:p>
        </p:txBody>
      </p:sp>
      <mc:AlternateContent xmlns:mc="http://schemas.openxmlformats.org/markup-compatibility/2006" xmlns:a14="http://schemas.microsoft.com/office/drawing/2010/main">
        <mc:Choice Requires="a14">
          <p:sp>
            <p:nvSpPr>
              <p:cNvPr id="6" name="TextBox 5"/>
              <p:cNvSpPr txBox="1"/>
              <p:nvPr/>
            </p:nvSpPr>
            <p:spPr>
              <a:xfrm>
                <a:off x="911289" y="4725144"/>
                <a:ext cx="7344816" cy="1200329"/>
              </a:xfrm>
              <a:prstGeom prst="rect">
                <a:avLst/>
              </a:prstGeom>
              <a:noFill/>
            </p:spPr>
            <p:txBody>
              <a:bodyPr wrap="square" rtlCol="0">
                <a:spAutoFit/>
              </a:bodyPr>
              <a:lstStyle/>
              <a:p>
                <a:r>
                  <a:rPr lang="zh-CN" altLang="en-US" dirty="0" smtClean="0"/>
                  <a:t>记</a:t>
                </a:r>
                <a14:m>
                  <m:oMath xmlns:m="http://schemas.openxmlformats.org/officeDocument/2006/math">
                    <m:sSub>
                      <m:sSubPr>
                        <m:ctrlPr>
                          <a:rPr lang="en-US" altLang="zh-CN" i="1" smtClean="0">
                            <a:latin typeface="Cambria Math"/>
                          </a:rPr>
                        </m:ctrlPr>
                      </m:sSubPr>
                      <m:e>
                        <m:r>
                          <a:rPr lang="en-US" altLang="zh-CN" b="0" i="1" smtClean="0">
                            <a:latin typeface="Cambria Math"/>
                          </a:rPr>
                          <m:t>𝐽</m:t>
                        </m:r>
                      </m:e>
                      <m:sub>
                        <m:r>
                          <a:rPr lang="en-US" altLang="zh-CN" b="0" i="1" smtClean="0">
                            <a:latin typeface="Cambria Math"/>
                          </a:rPr>
                          <m:t>𝐴</m:t>
                        </m:r>
                      </m:sub>
                    </m:sSub>
                  </m:oMath>
                </a14:m>
                <a:r>
                  <a:rPr lang="zh-CN" altLang="en-US" dirty="0" smtClean="0"/>
                  <a:t>和</a:t>
                </a:r>
                <a14:m>
                  <m:oMath xmlns:m="http://schemas.openxmlformats.org/officeDocument/2006/math">
                    <m:sSub>
                      <m:sSubPr>
                        <m:ctrlPr>
                          <a:rPr lang="en-US" altLang="zh-CN" i="1" dirty="0" smtClean="0">
                            <a:latin typeface="Cambria Math"/>
                          </a:rPr>
                        </m:ctrlPr>
                      </m:sSubPr>
                      <m:e>
                        <m:r>
                          <a:rPr lang="en-US" altLang="zh-CN" b="0" i="1" dirty="0" smtClean="0">
                            <a:latin typeface="Cambria Math"/>
                          </a:rPr>
                          <m:t>𝐽</m:t>
                        </m:r>
                      </m:e>
                      <m:sub>
                        <m:r>
                          <a:rPr lang="en-US" altLang="zh-CN" b="0" i="1" dirty="0" smtClean="0">
                            <a:latin typeface="Cambria Math"/>
                          </a:rPr>
                          <m:t>𝐼</m:t>
                        </m:r>
                      </m:sub>
                    </m:sSub>
                  </m:oMath>
                </a14:m>
                <a:r>
                  <a:rPr lang="zh-CN" altLang="en-US" dirty="0" smtClean="0"/>
                  <a:t>分别</a:t>
                </a:r>
                <a:r>
                  <a:rPr lang="zh-CN" altLang="en-US" dirty="0"/>
                  <a:t>为获得像素</a:t>
                </a:r>
                <a:r>
                  <a:rPr lang="en-US" altLang="zh-CN" dirty="0"/>
                  <a:t>A </a:t>
                </a:r>
                <a:r>
                  <a:rPr lang="zh-CN" altLang="en-US" dirty="0"/>
                  <a:t>和插值</a:t>
                </a:r>
                <a:r>
                  <a:rPr lang="zh-CN" altLang="en-US" dirty="0" smtClean="0"/>
                  <a:t>像素</a:t>
                </a:r>
                <a:r>
                  <a:rPr lang="en-US" altLang="zh-CN" dirty="0" smtClean="0"/>
                  <a:t>I</a:t>
                </a:r>
                <a:r>
                  <a:rPr lang="zh-CN" altLang="en-US" dirty="0" smtClean="0"/>
                  <a:t>的</a:t>
                </a:r>
                <a:r>
                  <a:rPr lang="zh-CN" altLang="en-US" dirty="0"/>
                  <a:t>预测误差局部方差的几何均值，而且每个分块由获得像素和插值像素的不相交集</a:t>
                </a:r>
                <a:r>
                  <a:rPr lang="zh-CN" altLang="en-US" dirty="0" smtClean="0"/>
                  <a:t>组成。由于获得像素的而预测误差的局部方差高于插值像素，因此</a:t>
                </a:r>
                <a:r>
                  <a:rPr lang="en-US" altLang="zh-CN" dirty="0" smtClean="0"/>
                  <a:t>L</a:t>
                </a:r>
                <a:r>
                  <a:rPr lang="zh-CN" altLang="en-US" dirty="0" smtClean="0"/>
                  <a:t>能够评估一幅图像在进行</a:t>
                </a:r>
                <a:r>
                  <a:rPr lang="en-US" altLang="zh-CN" dirty="0" smtClean="0"/>
                  <a:t>CFA</a:t>
                </a:r>
                <a:r>
                  <a:rPr lang="zh-CN" altLang="en-US" dirty="0" smtClean="0"/>
                  <a:t>插值时，图像预测误差的局部方差的不平衡性。</a:t>
                </a:r>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911289" y="4725144"/>
                <a:ext cx="7344816" cy="1200329"/>
              </a:xfrm>
              <a:prstGeom prst="rect">
                <a:avLst/>
              </a:prstGeom>
              <a:blipFill rotWithShape="1">
                <a:blip r:embed="rId3"/>
                <a:stretch>
                  <a:fillRect l="-664" t="-4061" r="-3817" b="-7614"/>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89" y="1916832"/>
            <a:ext cx="54864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6405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特征直方图</a:t>
            </a:r>
            <a:endParaRPr lang="zh-CN" altLang="en-US" dirty="0"/>
          </a:p>
        </p:txBody>
      </p:sp>
      <p:sp>
        <p:nvSpPr>
          <p:cNvPr id="4" name="TextBox 3"/>
          <p:cNvSpPr txBox="1"/>
          <p:nvPr/>
        </p:nvSpPr>
        <p:spPr>
          <a:xfrm>
            <a:off x="611560" y="1772815"/>
            <a:ext cx="8064896" cy="923330"/>
          </a:xfrm>
          <a:prstGeom prst="rect">
            <a:avLst/>
          </a:prstGeom>
          <a:noFill/>
        </p:spPr>
        <p:txBody>
          <a:bodyPr wrap="square" rtlCol="0">
            <a:spAutoFit/>
          </a:bodyPr>
          <a:lstStyle/>
          <a:p>
            <a:r>
              <a:rPr lang="zh-CN" altLang="en-US" dirty="0" smtClean="0"/>
              <a:t>如果</a:t>
            </a:r>
            <a:r>
              <a:rPr lang="zh-CN" altLang="en-US" dirty="0"/>
              <a:t>待测图像没有进行</a:t>
            </a:r>
            <a:r>
              <a:rPr lang="en-US" altLang="zh-CN" dirty="0"/>
              <a:t>CFA </a:t>
            </a:r>
            <a:r>
              <a:rPr lang="zh-CN" altLang="en-US" dirty="0"/>
              <a:t>插值，那么预测误差的</a:t>
            </a:r>
            <a:r>
              <a:rPr lang="zh-CN" altLang="en-US" dirty="0" smtClean="0"/>
              <a:t>局部</a:t>
            </a:r>
            <a:r>
              <a:rPr lang="zh-CN" altLang="en-US" dirty="0"/>
              <a:t>方差没有区别，其期望值等于 </a:t>
            </a:r>
            <a:r>
              <a:rPr lang="en-US" altLang="zh-CN" dirty="0"/>
              <a:t>0</a:t>
            </a:r>
            <a:r>
              <a:rPr lang="zh-CN" altLang="en-US" dirty="0"/>
              <a:t>。因此可以通过特征</a:t>
            </a:r>
            <a:r>
              <a:rPr lang="en-US" altLang="zh-CN" i="1" dirty="0"/>
              <a:t>L</a:t>
            </a:r>
            <a:r>
              <a:rPr lang="en-US" altLang="zh-CN" dirty="0"/>
              <a:t>(</a:t>
            </a:r>
            <a:r>
              <a:rPr lang="en-US" altLang="zh-CN" i="1" dirty="0"/>
              <a:t>k</a:t>
            </a:r>
            <a:r>
              <a:rPr lang="en-US" altLang="zh-CN" dirty="0"/>
              <a:t>, </a:t>
            </a:r>
            <a:r>
              <a:rPr lang="en-US" altLang="zh-CN" i="1" dirty="0"/>
              <a:t>l</a:t>
            </a:r>
            <a:r>
              <a:rPr lang="en-US" altLang="zh-CN" dirty="0" smtClean="0"/>
              <a:t>)</a:t>
            </a:r>
            <a:r>
              <a:rPr lang="zh-CN" altLang="en-US" dirty="0" smtClean="0"/>
              <a:t>在</a:t>
            </a:r>
            <a:r>
              <a:rPr lang="zh-CN" altLang="en-US" dirty="0"/>
              <a:t>篡改图像上值的不一致来定位篡改区域。在非篡改区域</a:t>
            </a:r>
            <a:r>
              <a:rPr lang="zh-CN" altLang="en-US" dirty="0" smtClean="0"/>
              <a:t>，特征值</a:t>
            </a:r>
            <a:r>
              <a:rPr lang="zh-CN" altLang="en-US" dirty="0"/>
              <a:t>将远远大于</a:t>
            </a:r>
            <a:r>
              <a:rPr lang="en-US" altLang="zh-CN" dirty="0"/>
              <a:t>0</a:t>
            </a:r>
            <a:r>
              <a:rPr lang="zh-CN" altLang="en-US" dirty="0"/>
              <a:t>，而在篡改区域特征值将接近于</a:t>
            </a:r>
            <a:r>
              <a:rPr lang="en-US" altLang="zh-CN" dirty="0" smtClean="0"/>
              <a:t>0</a:t>
            </a:r>
            <a:r>
              <a:rPr lang="zh-CN" altLang="en-US" dirty="0" smtClean="0"/>
              <a:t>。</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6162675"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68822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GMM</a:t>
            </a:r>
            <a:endParaRPr lang="zh-CN" altLang="en-US" dirty="0"/>
          </a:p>
        </p:txBody>
      </p:sp>
      <p:sp>
        <p:nvSpPr>
          <p:cNvPr id="4" name="TextBox 3"/>
          <p:cNvSpPr txBox="1"/>
          <p:nvPr/>
        </p:nvSpPr>
        <p:spPr>
          <a:xfrm>
            <a:off x="827585" y="1579791"/>
            <a:ext cx="7488831" cy="646331"/>
          </a:xfrm>
          <a:prstGeom prst="rect">
            <a:avLst/>
          </a:prstGeom>
          <a:noFill/>
        </p:spPr>
        <p:txBody>
          <a:bodyPr wrap="square" rtlCol="0">
            <a:spAutoFit/>
          </a:bodyPr>
          <a:lstStyle/>
          <a:p>
            <a:r>
              <a:rPr lang="zh-CN" altLang="en-US" dirty="0" smtClean="0"/>
              <a:t>对于每个</a:t>
            </a:r>
            <a:r>
              <a:rPr lang="en-US" altLang="zh-CN" dirty="0" smtClean="0"/>
              <a:t>2x2</a:t>
            </a:r>
            <a:r>
              <a:rPr lang="zh-CN" altLang="en-US" dirty="0" smtClean="0"/>
              <a:t>的区块，通过以</a:t>
            </a:r>
            <a:r>
              <a:rPr lang="en-US" altLang="zh-CN" dirty="0" smtClean="0"/>
              <a:t>L</a:t>
            </a:r>
            <a:r>
              <a:rPr lang="zh-CN" altLang="en-US" dirty="0" smtClean="0"/>
              <a:t>的值为条件，得到</a:t>
            </a:r>
            <a:r>
              <a:rPr lang="en-US" altLang="zh-CN" dirty="0" smtClean="0"/>
              <a:t>CFA</a:t>
            </a:r>
            <a:r>
              <a:rPr lang="zh-CN" altLang="en-US" dirty="0" smtClean="0"/>
              <a:t>差值特征出现或者不出现的概率，存在以下两种情况：</a:t>
            </a:r>
            <a:endParaRPr lang="zh-CN" altLang="en-US" dirty="0"/>
          </a:p>
        </p:txBody>
      </p:sp>
      <mc:AlternateContent xmlns:mc="http://schemas.openxmlformats.org/markup-compatibility/2006" xmlns:a14="http://schemas.microsoft.com/office/drawing/2010/main">
        <mc:Choice Requires="a14">
          <p:sp>
            <p:nvSpPr>
              <p:cNvPr id="5" name="TextBox 4"/>
              <p:cNvSpPr txBox="1"/>
              <p:nvPr/>
            </p:nvSpPr>
            <p:spPr>
              <a:xfrm>
                <a:off x="1835696" y="2564904"/>
                <a:ext cx="4051302" cy="369332"/>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a:rPr>
                        </m:ctrlPr>
                      </m:sSubPr>
                      <m:e>
                        <m:r>
                          <a:rPr lang="en-US" altLang="zh-CN" b="0" i="1" smtClean="0">
                            <a:latin typeface="Cambria Math"/>
                          </a:rPr>
                          <m:t>𝑀</m:t>
                        </m:r>
                      </m:e>
                      <m:sub>
                        <m:r>
                          <a:rPr lang="en-US" altLang="zh-CN" b="0" i="1" smtClean="0">
                            <a:latin typeface="Cambria Math"/>
                          </a:rPr>
                          <m:t>1</m:t>
                        </m:r>
                      </m:sub>
                    </m:sSub>
                  </m:oMath>
                </a14:m>
                <a:r>
                  <a:rPr lang="zh-CN" altLang="en-US" dirty="0" smtClean="0"/>
                  <a:t>类：表示图像块出现</a:t>
                </a:r>
                <a:r>
                  <a:rPr lang="en-US" altLang="zh-CN" dirty="0" smtClean="0"/>
                  <a:t>CFA</a:t>
                </a:r>
                <a:r>
                  <a:rPr lang="zh-CN" altLang="en-US" dirty="0" smtClean="0"/>
                  <a:t>插值特征；</a:t>
                </a:r>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835696" y="2564904"/>
                <a:ext cx="4051302" cy="369332"/>
              </a:xfrm>
              <a:prstGeom prst="rect">
                <a:avLst/>
              </a:prstGeom>
              <a:blipFill rotWithShape="1">
                <a:blip r:embed="rId2"/>
                <a:stretch>
                  <a:fillRect t="-13333" r="-752"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835696" y="3098840"/>
                <a:ext cx="4287456" cy="369332"/>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a:rPr>
                        </m:ctrlPr>
                      </m:sSubPr>
                      <m:e>
                        <m:r>
                          <a:rPr lang="en-US" altLang="zh-CN" b="0" i="1" smtClean="0">
                            <a:latin typeface="Cambria Math"/>
                          </a:rPr>
                          <m:t>𝑀</m:t>
                        </m:r>
                      </m:e>
                      <m:sub>
                        <m:r>
                          <a:rPr lang="en-US" altLang="zh-CN" b="0" i="1" smtClean="0">
                            <a:latin typeface="Cambria Math"/>
                          </a:rPr>
                          <m:t>2</m:t>
                        </m:r>
                      </m:sub>
                    </m:sSub>
                  </m:oMath>
                </a14:m>
                <a:r>
                  <a:rPr lang="zh-CN" altLang="en-US" dirty="0" smtClean="0"/>
                  <a:t>类：表示图像块不出现</a:t>
                </a:r>
                <a:r>
                  <a:rPr lang="en-US" altLang="zh-CN" dirty="0" smtClean="0"/>
                  <a:t>CFA</a:t>
                </a:r>
                <a:r>
                  <a:rPr lang="zh-CN" altLang="en-US" dirty="0" smtClean="0"/>
                  <a:t>插值特征；</a:t>
                </a:r>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835696" y="3098840"/>
                <a:ext cx="4287456" cy="369332"/>
              </a:xfrm>
              <a:prstGeom prst="rect">
                <a:avLst/>
              </a:prstGeom>
              <a:blipFill rotWithShape="1">
                <a:blip r:embed="rId3"/>
                <a:stretch>
                  <a:fillRect t="-13115" r="-711" b="-26230"/>
                </a:stretch>
              </a:blipFill>
            </p:spPr>
            <p:txBody>
              <a:bodyPr/>
              <a:lstStyle/>
              <a:p>
                <a:r>
                  <a:rPr lang="zh-CN" altLang="en-US">
                    <a:noFill/>
                  </a:rPr>
                  <a:t> </a:t>
                </a:r>
              </a:p>
            </p:txBody>
          </p:sp>
        </mc:Fallback>
      </mc:AlternateContent>
      <p:sp>
        <p:nvSpPr>
          <p:cNvPr id="7" name="TextBox 6"/>
          <p:cNvSpPr txBox="1"/>
          <p:nvPr/>
        </p:nvSpPr>
        <p:spPr>
          <a:xfrm>
            <a:off x="827585" y="4005064"/>
            <a:ext cx="3877985" cy="369332"/>
          </a:xfrm>
          <a:prstGeom prst="rect">
            <a:avLst/>
          </a:prstGeom>
          <a:noFill/>
        </p:spPr>
        <p:txBody>
          <a:bodyPr wrap="none" rtlCol="0">
            <a:spAutoFit/>
          </a:bodyPr>
          <a:lstStyle/>
          <a:p>
            <a:r>
              <a:rPr lang="zh-CN" altLang="en-US" dirty="0" smtClean="0"/>
              <a:t>用条件概率密度函数描述特征，即：</a:t>
            </a:r>
            <a:endParaRPr lang="zh-CN"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941168"/>
            <a:ext cx="42672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1499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特征矩阵</a:t>
            </a:r>
            <a:r>
              <a:rPr lang="en-US" altLang="zh-CN" smtClean="0"/>
              <a:t>--</a:t>
            </a:r>
            <a:r>
              <a:rPr lang="zh-CN" altLang="en-US" smtClean="0"/>
              <a:t>似然</a:t>
            </a:r>
            <a:r>
              <a:rPr lang="zh-CN" altLang="en-US" dirty="0" smtClean="0"/>
              <a:t>图</a:t>
            </a:r>
            <a:endParaRPr lang="zh-CN"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3312" y="5229200"/>
            <a:ext cx="2828925"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45" y="3645024"/>
            <a:ext cx="368617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26096" y="2965594"/>
            <a:ext cx="1800493" cy="369332"/>
          </a:xfrm>
          <a:prstGeom prst="rect">
            <a:avLst/>
          </a:prstGeom>
          <a:noFill/>
        </p:spPr>
        <p:txBody>
          <a:bodyPr wrap="none" rtlCol="0">
            <a:spAutoFit/>
          </a:bodyPr>
          <a:lstStyle/>
          <a:p>
            <a:r>
              <a:rPr lang="zh-CN" altLang="en-US" dirty="0" smtClean="0"/>
              <a:t>代码实现如下：</a:t>
            </a:r>
            <a:endParaRPr lang="zh-CN" altLang="en-US" dirty="0"/>
          </a:p>
        </p:txBody>
      </p:sp>
      <p:sp>
        <p:nvSpPr>
          <p:cNvPr id="6" name="TextBox 5"/>
          <p:cNvSpPr txBox="1"/>
          <p:nvPr/>
        </p:nvSpPr>
        <p:spPr>
          <a:xfrm>
            <a:off x="834083" y="4581128"/>
            <a:ext cx="2954655" cy="369332"/>
          </a:xfrm>
          <a:prstGeom prst="rect">
            <a:avLst/>
          </a:prstGeom>
          <a:noFill/>
        </p:spPr>
        <p:txBody>
          <a:bodyPr wrap="none" rtlCol="0">
            <a:spAutoFit/>
          </a:bodyPr>
          <a:lstStyle/>
          <a:p>
            <a:r>
              <a:rPr lang="zh-CN" altLang="en-US" dirty="0" smtClean="0"/>
              <a:t>论文提取特征的公式如下：</a:t>
            </a:r>
            <a:endParaRPr lang="zh-CN" altLang="en-US" dirty="0"/>
          </a:p>
        </p:txBody>
      </p:sp>
      <p:sp>
        <p:nvSpPr>
          <p:cNvPr id="7" name="TextBox 6"/>
          <p:cNvSpPr txBox="1"/>
          <p:nvPr/>
        </p:nvSpPr>
        <p:spPr>
          <a:xfrm>
            <a:off x="826096" y="1484784"/>
            <a:ext cx="7562328" cy="1200329"/>
          </a:xfrm>
          <a:prstGeom prst="rect">
            <a:avLst/>
          </a:prstGeom>
          <a:noFill/>
        </p:spPr>
        <p:txBody>
          <a:bodyPr wrap="square" rtlCol="0">
            <a:spAutoFit/>
          </a:bodyPr>
          <a:lstStyle/>
          <a:p>
            <a:r>
              <a:rPr lang="zh-CN" altLang="en-US" dirty="0"/>
              <a:t>假设条件概率密度函数在整幅待测图像中不变，可以被整体估计，如果待测图像中包含篡改区域，那么篡改区域内的</a:t>
            </a:r>
            <a:r>
              <a:rPr lang="en-US" altLang="zh-CN" dirty="0"/>
              <a:t>CFA </a:t>
            </a:r>
            <a:r>
              <a:rPr lang="zh-CN" altLang="en-US" dirty="0"/>
              <a:t>特征发生变化为了检测图像是否经过篡改，先建立混合高斯模型，然后通过期望最大化的方法估计高斯混合模型的参数</a:t>
            </a:r>
            <a:endParaRPr lang="zh-CN" altLang="en-US" dirty="0"/>
          </a:p>
        </p:txBody>
      </p:sp>
    </p:spTree>
    <p:extLst>
      <p:ext uri="{BB962C8B-B14F-4D97-AF65-F5344CB8AC3E}">
        <p14:creationId xmlns:p14="http://schemas.microsoft.com/office/powerpoint/2010/main" val="11273189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中值滤波</a:t>
            </a:r>
            <a:endParaRPr lang="zh-CN"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275272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55576" y="3212975"/>
            <a:ext cx="7776864" cy="1200329"/>
          </a:xfrm>
          <a:prstGeom prst="rect">
            <a:avLst/>
          </a:prstGeom>
          <a:noFill/>
        </p:spPr>
        <p:txBody>
          <a:bodyPr wrap="square" rtlCol="0">
            <a:spAutoFit/>
          </a:bodyPr>
          <a:lstStyle/>
          <a:p>
            <a:r>
              <a:rPr lang="zh-CN" altLang="en-US" dirty="0"/>
              <a:t>由于中值滤波是一种非线性滤波技术，它能够克服线性滤波器如最小均方滤波、均值滤波等带来的图像细节模糊， 而且能够在滤除图像中噪声的同时保护图像边缘信息。因此在得到图像之后进行中值滤波，滤除插值中产生的噪声点， 能够得到更为精确的篡改区域</a:t>
            </a:r>
          </a:p>
        </p:txBody>
      </p:sp>
    </p:spTree>
    <p:extLst>
      <p:ext uri="{BB962C8B-B14F-4D97-AF65-F5344CB8AC3E}">
        <p14:creationId xmlns:p14="http://schemas.microsoft.com/office/powerpoint/2010/main" val="1530741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拜耳阵列</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采用三个滤镜和感光元件去合成彩色图像成本太大，因此大部分的数字相机都只有一个带有颜色滤波阵列的光传感器（</a:t>
            </a:r>
            <a:r>
              <a:rPr lang="en-US" altLang="zh-CN" sz="2000" dirty="0" smtClean="0"/>
              <a:t>CCD or CMOS</a:t>
            </a:r>
            <a:r>
              <a:rPr lang="zh-CN" altLang="en-US" sz="2000" dirty="0" smtClean="0"/>
              <a:t>），最早并且最广泛使用的就是拜耳阵列</a:t>
            </a:r>
            <a:r>
              <a:rPr lang="en-US" altLang="zh-CN" sz="2000" dirty="0" smtClean="0"/>
              <a:t>(Bayer)</a:t>
            </a:r>
            <a:r>
              <a:rPr lang="zh-CN" altLang="en-US" sz="2000" dirty="0" smtClean="0"/>
              <a:t>，如下图所示：</a:t>
            </a:r>
            <a:endParaRPr lang="zh-CN" alt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924944"/>
            <a:ext cx="476250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5127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a:t>
            </a:r>
            <a:endParaRPr lang="zh-CN"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4950" y="2277269"/>
            <a:ext cx="6134100"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88466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sz="2000" dirty="0" smtClean="0"/>
              <a:t>拜耳阵列使得每个像素只能获取一种颜色成分：红、绿、蓝、或者什么都没有（黑），由传感器记录下每个点的光强度数值，再将这些数据转换成图像：</a:t>
            </a:r>
            <a:endParaRPr lang="zh-CN" altLang="en-US" sz="20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992" y="2871767"/>
            <a:ext cx="4248472" cy="2919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4011203" y="5867980"/>
                <a:ext cx="1586845" cy="391261"/>
              </a:xfrm>
              <a:prstGeom prst="rect">
                <a:avLst/>
              </a:prstGeom>
              <a:noFill/>
            </p:spPr>
            <p:txBody>
              <a:bodyPr wrap="none" rtlCol="0">
                <a:spAutoFit/>
              </a:bodyPr>
              <a:lstStyle/>
              <a:p>
                <a:r>
                  <a:rPr lang="en-US" altLang="zh-CN" dirty="0" smtClean="0"/>
                  <a:t>CFA Image </a:t>
                </a:r>
                <a14:m>
                  <m:oMath xmlns:m="http://schemas.openxmlformats.org/officeDocument/2006/math">
                    <m:sSub>
                      <m:sSubPr>
                        <m:ctrlPr>
                          <a:rPr lang="en-US" altLang="zh-CN" i="1" smtClean="0">
                            <a:latin typeface="Cambria Math"/>
                          </a:rPr>
                        </m:ctrlPr>
                      </m:sSubPr>
                      <m:e>
                        <m:r>
                          <a:rPr lang="en-US" altLang="zh-CN" b="0" i="1" smtClean="0">
                            <a:latin typeface="Cambria Math"/>
                          </a:rPr>
                          <m:t>𝑆</m:t>
                        </m:r>
                      </m:e>
                      <m:sub>
                        <m:r>
                          <a:rPr lang="en-US" altLang="zh-CN" b="0" i="1" smtClean="0">
                            <a:latin typeface="Cambria Math"/>
                          </a:rPr>
                          <m:t>𝑥</m:t>
                        </m:r>
                        <m:r>
                          <a:rPr lang="en-US" altLang="zh-CN" b="0" i="1" smtClean="0">
                            <a:latin typeface="Cambria Math"/>
                          </a:rPr>
                          <m:t>,</m:t>
                        </m:r>
                        <m:r>
                          <a:rPr lang="en-US" altLang="zh-CN" b="0" i="1" smtClean="0">
                            <a:latin typeface="Cambria Math"/>
                          </a:rPr>
                          <m:t>𝑦</m:t>
                        </m:r>
                      </m:sub>
                    </m:sSub>
                  </m:oMath>
                </a14:m>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011203" y="5867980"/>
                <a:ext cx="1586845" cy="391261"/>
              </a:xfrm>
              <a:prstGeom prst="rect">
                <a:avLst/>
              </a:prstGeom>
              <a:blipFill rotWithShape="1">
                <a:blip r:embed="rId3"/>
                <a:stretch>
                  <a:fillRect l="-3077" t="-6250" b="-203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2182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5141168"/>
          </a:xfrm>
        </p:spPr>
        <p:txBody>
          <a:bodyPr>
            <a:normAutofit/>
          </a:bodyPr>
          <a:lstStyle/>
          <a:p>
            <a:r>
              <a:rPr lang="zh-CN" altLang="en-US" sz="2000" dirty="0" smtClean="0"/>
              <a:t>为了获得全色图像，可以使用各种去马赛克算法（</a:t>
            </a:r>
            <a:r>
              <a:rPr lang="en-US" altLang="zh-CN" sz="2000" dirty="0" smtClean="0"/>
              <a:t>CFA interpolation</a:t>
            </a:r>
            <a:r>
              <a:rPr lang="zh-CN" altLang="en-US" sz="2000" dirty="0" smtClean="0"/>
              <a:t>）来为每个像素内插一组完整的色彩值，这些算法都是利用相应颜色周围像素来估计特定像素的值。</a:t>
            </a:r>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pPr marL="0" indent="0">
              <a:buNone/>
            </a:pPr>
            <a:endParaRPr lang="zh-CN" altLang="en-US" sz="20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138" y="3016871"/>
            <a:ext cx="4608512" cy="305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1214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Nearest-</a:t>
            </a:r>
            <a:r>
              <a:rPr lang="en-US" altLang="zh-CN" dirty="0" err="1" smtClean="0"/>
              <a:t>Neighbour</a:t>
            </a:r>
            <a:r>
              <a:rPr lang="en-US" altLang="zh-CN" dirty="0" smtClean="0"/>
              <a:t> Interpolation</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1800" y="2132856"/>
            <a:ext cx="366712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27584" y="4869160"/>
            <a:ext cx="7632848" cy="646331"/>
          </a:xfrm>
          <a:prstGeom prst="rect">
            <a:avLst/>
          </a:prstGeom>
          <a:noFill/>
        </p:spPr>
        <p:txBody>
          <a:bodyPr wrap="square" rtlCol="0">
            <a:spAutoFit/>
          </a:bodyPr>
          <a:lstStyle/>
          <a:p>
            <a:r>
              <a:rPr lang="zh-CN" altLang="en-US" dirty="0"/>
              <a:t>这样的插值会</a:t>
            </a:r>
            <a:r>
              <a:rPr lang="zh-CN" altLang="en-US" dirty="0" smtClean="0"/>
              <a:t>引起</a:t>
            </a:r>
            <a:r>
              <a:rPr lang="zh-CN" altLang="en-US" dirty="0"/>
              <a:t>不舒服</a:t>
            </a:r>
            <a:r>
              <a:rPr lang="zh-CN" altLang="en-US" dirty="0" smtClean="0"/>
              <a:t>的</a:t>
            </a:r>
            <a:r>
              <a:rPr lang="zh-CN" altLang="en-US" dirty="0"/>
              <a:t>块状伪影，除非需要非常高速的实现，否则通常不会使用。</a:t>
            </a:r>
          </a:p>
        </p:txBody>
      </p:sp>
    </p:spTree>
    <p:extLst>
      <p:ext uri="{BB962C8B-B14F-4D97-AF65-F5344CB8AC3E}">
        <p14:creationId xmlns:p14="http://schemas.microsoft.com/office/powerpoint/2010/main" val="2273243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Bilinear Interpolation</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双线性插值通过估计非空像素相邻的像素值的平均值来作为空像素的值，每个通道的矩阵和双线性核做卷积操作，双线性插值一般主要作用于绿色通道：</a:t>
            </a:r>
            <a:endParaRPr lang="zh-CN" alt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634086"/>
            <a:ext cx="2609850"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2802176"/>
            <a:ext cx="406717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3444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29600" cy="5205967"/>
          </a:xfrm>
        </p:spPr>
        <p:txBody>
          <a:bodyPr>
            <a:normAutofit/>
          </a:bodyPr>
          <a:lstStyle/>
          <a:p>
            <a:r>
              <a:rPr lang="zh-CN" altLang="en-US" sz="2000" dirty="0" smtClean="0"/>
              <a:t>如图所示的拜耳模式的绿色</a:t>
            </a:r>
            <a:r>
              <a:rPr lang="zh-CN" altLang="en-US" sz="2000" dirty="0"/>
              <a:t>通道</a:t>
            </a:r>
            <a:r>
              <a:rPr lang="zh-CN" altLang="en-US" sz="2000" dirty="0" smtClean="0"/>
              <a:t>像素值，可以使用双线性插值从其四个最近邻内插每个绿色像素值，绿色分量占有最多，采样率高于其他分量，因此保存的信息也相较于其他两种分量多。</a:t>
            </a:r>
            <a:endParaRPr lang="zh-CN" alt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3327572"/>
            <a:ext cx="3131459" cy="3091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9154" y="2549118"/>
            <a:ext cx="4760958" cy="1938992"/>
          </a:xfrm>
          <a:prstGeom prst="rect">
            <a:avLst/>
          </a:prstGeom>
          <a:noFill/>
        </p:spPr>
        <p:txBody>
          <a:bodyPr wrap="square" rtlCol="0">
            <a:spAutoFit/>
          </a:bodyPr>
          <a:lstStyle/>
          <a:p>
            <a:r>
              <a:rPr lang="zh-CN" altLang="en-US" sz="2000" dirty="0"/>
              <a:t>不同数码相机应用的插值方法不同，遵循的原则不同，</a:t>
            </a:r>
            <a:r>
              <a:rPr lang="zh-CN" altLang="en-US" sz="2000" dirty="0" smtClean="0"/>
              <a:t>有简单</a:t>
            </a:r>
            <a:r>
              <a:rPr lang="zh-CN" altLang="en-US" sz="2000" dirty="0"/>
              <a:t>的双线性插值、双三次插值，有基于色调缓慢变换的</a:t>
            </a:r>
            <a:r>
              <a:rPr lang="zh-CN" altLang="en-US" sz="2000" dirty="0" smtClean="0"/>
              <a:t>原则进行</a:t>
            </a:r>
            <a:r>
              <a:rPr lang="zh-CN" altLang="en-US" sz="2000" dirty="0"/>
              <a:t>插值的，有根据梯度判断边缘走向从而沿边缘进行</a:t>
            </a:r>
            <a:r>
              <a:rPr lang="zh-CN" altLang="en-US" sz="2000" dirty="0" smtClean="0"/>
              <a:t>插值的</a:t>
            </a:r>
            <a:r>
              <a:rPr lang="zh-CN" altLang="en-US" sz="2000" dirty="0"/>
              <a:t>，还有基于更复杂原则的自适应插值</a:t>
            </a:r>
            <a:r>
              <a:rPr lang="zh-CN" altLang="en-US" sz="2000" dirty="0" smtClean="0"/>
              <a:t>算法</a:t>
            </a:r>
            <a:r>
              <a:rPr lang="zh-CN" altLang="en-US" sz="2000" dirty="0"/>
              <a:t>。</a:t>
            </a:r>
          </a:p>
        </p:txBody>
      </p:sp>
    </p:spTree>
    <p:extLst>
      <p:ext uri="{BB962C8B-B14F-4D97-AF65-F5344CB8AC3E}">
        <p14:creationId xmlns:p14="http://schemas.microsoft.com/office/powerpoint/2010/main" val="3408209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4248" y="116632"/>
            <a:ext cx="2266950"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395536" y="908720"/>
            <a:ext cx="6177149" cy="5684721"/>
            <a:chOff x="395536" y="260648"/>
            <a:chExt cx="6177149" cy="5684721"/>
          </a:xfrm>
        </p:grpSpPr>
        <mc:AlternateContent xmlns:mc="http://schemas.openxmlformats.org/markup-compatibility/2006" xmlns:a14="http://schemas.microsoft.com/office/drawing/2010/main">
          <mc:Choice Requires="a14">
            <p:sp>
              <p:nvSpPr>
                <p:cNvPr id="4" name="TextBox 3"/>
                <p:cNvSpPr txBox="1"/>
                <p:nvPr/>
              </p:nvSpPr>
              <p:spPr>
                <a:xfrm>
                  <a:off x="483083" y="260648"/>
                  <a:ext cx="4112216" cy="369332"/>
                </a:xfrm>
                <a:prstGeom prst="rect">
                  <a:avLst/>
                </a:prstGeom>
                <a:noFill/>
              </p:spPr>
              <p:txBody>
                <a:bodyPr wrap="none" rtlCol="0">
                  <a:spAutoFit/>
                </a:bodyPr>
                <a:lstStyle/>
                <a:p>
                  <a:r>
                    <a:rPr lang="zh-CN" altLang="en-US" dirty="0" smtClean="0"/>
                    <a:t>在</a:t>
                  </a:r>
                  <a14:m>
                    <m:oMath xmlns:m="http://schemas.openxmlformats.org/officeDocument/2006/math">
                      <m:sSub>
                        <m:sSubPr>
                          <m:ctrlPr>
                            <a:rPr lang="en-US" altLang="zh-CN" i="1" smtClean="0">
                              <a:latin typeface="Cambria Math"/>
                            </a:rPr>
                          </m:ctrlPr>
                        </m:sSubPr>
                        <m:e>
                          <m:r>
                            <a:rPr lang="en-US" altLang="zh-CN" b="0" i="1" smtClean="0">
                              <a:latin typeface="Cambria Math"/>
                            </a:rPr>
                            <m:t>𝐵</m:t>
                          </m:r>
                        </m:e>
                        <m:sub>
                          <m:r>
                            <a:rPr lang="en-US" altLang="zh-CN" b="0" i="1" smtClean="0">
                              <a:latin typeface="Cambria Math"/>
                            </a:rPr>
                            <m:t>22</m:t>
                          </m:r>
                        </m:sub>
                      </m:sSub>
                    </m:oMath>
                  </a14:m>
                  <a:r>
                    <a:rPr lang="zh-CN" altLang="en-US" dirty="0" smtClean="0"/>
                    <a:t>，</a:t>
                  </a:r>
                  <a14:m>
                    <m:oMath xmlns:m="http://schemas.openxmlformats.org/officeDocument/2006/math">
                      <m:sSub>
                        <m:sSubPr>
                          <m:ctrlPr>
                            <a:rPr lang="en-US" altLang="zh-CN" i="1">
                              <a:latin typeface="Cambria Math"/>
                            </a:rPr>
                          </m:ctrlPr>
                        </m:sSubPr>
                        <m:e>
                          <m:r>
                            <a:rPr lang="en-US" altLang="zh-CN" b="0" i="1" smtClean="0">
                              <a:latin typeface="Cambria Math"/>
                            </a:rPr>
                            <m:t>𝑅</m:t>
                          </m:r>
                        </m:e>
                        <m:sub>
                          <m:r>
                            <a:rPr lang="en-US" altLang="zh-CN" b="0" i="1" smtClean="0">
                              <a:latin typeface="Cambria Math"/>
                            </a:rPr>
                            <m:t>33</m:t>
                          </m:r>
                        </m:sub>
                      </m:sSub>
                    </m:oMath>
                  </a14:m>
                  <a:r>
                    <a:rPr lang="zh-CN" altLang="en-US" dirty="0" smtClean="0"/>
                    <a:t>处的绿色分量分别可以为：</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83083" y="260648"/>
                  <a:ext cx="4112216" cy="369332"/>
                </a:xfrm>
                <a:prstGeom prst="rect">
                  <a:avLst/>
                </a:prstGeom>
                <a:blipFill rotWithShape="1">
                  <a:blip r:embed="rId3"/>
                  <a:stretch>
                    <a:fillRect l="-1185" t="-13333" r="-741" b="-21667"/>
                  </a:stretch>
                </a:blipFill>
              </p:spPr>
              <p:txBody>
                <a:bodyPr/>
                <a:lstStyle/>
                <a:p>
                  <a:r>
                    <a:rPr lang="zh-CN" altLang="en-US">
                      <a:noFill/>
                    </a:rPr>
                    <a:t> </a:t>
                  </a:r>
                </a:p>
              </p:txBody>
            </p:sp>
          </mc:Fallback>
        </mc:AlternateContent>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730098"/>
              <a:ext cx="2448272" cy="109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95536" y="1988840"/>
              <a:ext cx="6177149" cy="923330"/>
            </a:xfrm>
            <a:prstGeom prst="rect">
              <a:avLst/>
            </a:prstGeom>
            <a:noFill/>
          </p:spPr>
          <p:txBody>
            <a:bodyPr wrap="square" rtlCol="0">
              <a:spAutoFit/>
            </a:bodyPr>
            <a:lstStyle/>
            <a:p>
              <a:r>
                <a:rPr lang="zh-CN" altLang="en-US" dirty="0" smtClean="0"/>
                <a:t>为使得颜色亮度可以平滑自然过渡，红色和蓝色分量的插值基于色差原理和颜色的相关性的原理上进行，色差原理表示如下：</a:t>
              </a:r>
              <a:endParaRPr lang="zh-CN" altLang="en-US" dirty="0"/>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2780928"/>
              <a:ext cx="2113967" cy="767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29423" y="3707740"/>
              <a:ext cx="2954655" cy="369332"/>
            </a:xfrm>
            <a:prstGeom prst="rect">
              <a:avLst/>
            </a:prstGeom>
            <a:noFill/>
          </p:spPr>
          <p:txBody>
            <a:bodyPr wrap="none" rtlCol="0">
              <a:spAutoFit/>
            </a:bodyPr>
            <a:lstStyle/>
            <a:p>
              <a:r>
                <a:rPr lang="zh-CN" altLang="en-US" dirty="0" smtClean="0"/>
                <a:t>当绿色像素在奇行偶列时：</a:t>
              </a:r>
              <a:endParaRPr lang="zh-CN" altLang="en-US" dirty="0"/>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4110" y="4077072"/>
              <a:ext cx="2783133" cy="466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29423" y="4797152"/>
              <a:ext cx="2954655" cy="369332"/>
            </a:xfrm>
            <a:prstGeom prst="rect">
              <a:avLst/>
            </a:prstGeom>
            <a:noFill/>
          </p:spPr>
          <p:txBody>
            <a:bodyPr wrap="none" rtlCol="0">
              <a:spAutoFit/>
            </a:bodyPr>
            <a:lstStyle/>
            <a:p>
              <a:r>
                <a:rPr lang="zh-CN" altLang="en-US" dirty="0" smtClean="0"/>
                <a:t>当绿色像素在偶行奇列时：</a:t>
              </a:r>
              <a:endParaRPr lang="zh-CN" altLang="en-US" dirty="0"/>
            </a:p>
          </p:txBody>
        </p:sp>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4110" y="5425519"/>
              <a:ext cx="2783101" cy="51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TextBox 2"/>
          <p:cNvSpPr txBox="1"/>
          <p:nvPr/>
        </p:nvSpPr>
        <p:spPr>
          <a:xfrm>
            <a:off x="529423" y="260648"/>
            <a:ext cx="1569660" cy="369332"/>
          </a:xfrm>
          <a:prstGeom prst="rect">
            <a:avLst/>
          </a:prstGeom>
          <a:noFill/>
        </p:spPr>
        <p:txBody>
          <a:bodyPr wrap="none" rtlCol="0">
            <a:spAutoFit/>
          </a:bodyPr>
          <a:lstStyle/>
          <a:p>
            <a:r>
              <a:rPr lang="zh-CN" altLang="en-US" b="1" dirty="0"/>
              <a:t>平缓色调过度</a:t>
            </a:r>
          </a:p>
        </p:txBody>
      </p:sp>
    </p:spTree>
    <p:extLst>
      <p:ext uri="{BB962C8B-B14F-4D97-AF65-F5344CB8AC3E}">
        <p14:creationId xmlns:p14="http://schemas.microsoft.com/office/powerpoint/2010/main" val="17232130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4769</TotalTime>
  <Words>1181</Words>
  <Application>Microsoft Office PowerPoint</Application>
  <PresentationFormat>全屏显示(4:3)</PresentationFormat>
  <Paragraphs>75</Paragraphs>
  <Slides>30</Slides>
  <Notes>0</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Office 主题</vt:lpstr>
      <vt:lpstr>进度报告</vt:lpstr>
      <vt:lpstr>PowerPoint 演示文稿</vt:lpstr>
      <vt:lpstr>拜耳阵列</vt:lpstr>
      <vt:lpstr>PowerPoint 演示文稿</vt:lpstr>
      <vt:lpstr>PowerPoint 演示文稿</vt:lpstr>
      <vt:lpstr>Nearest-Neighbour Interpolation</vt:lpstr>
      <vt:lpstr>Bilinear Interpolation</vt:lpstr>
      <vt:lpstr>PowerPoint 演示文稿</vt:lpstr>
      <vt:lpstr>PowerPoint 演示文稿</vt:lpstr>
      <vt:lpstr>Interpolation Detection</vt:lpstr>
      <vt:lpstr>插值周期性</vt:lpstr>
      <vt:lpstr>PowerPoint 演示文稿</vt:lpstr>
      <vt:lpstr>PowerPoint 演示文稿</vt:lpstr>
      <vt:lpstr>PowerPoint 演示文稿</vt:lpstr>
      <vt:lpstr>PowerPoint 演示文稿</vt:lpstr>
      <vt:lpstr>The work flow</vt:lpstr>
      <vt:lpstr>Green Channel</vt:lpstr>
      <vt:lpstr>Prediction Error—一维</vt:lpstr>
      <vt:lpstr>PowerPoint 演示文稿</vt:lpstr>
      <vt:lpstr>Prediction Error</vt:lpstr>
      <vt:lpstr>PowerPoint 演示文稿</vt:lpstr>
      <vt:lpstr>VarianceMap</vt:lpstr>
      <vt:lpstr>PowerPoint 演示文稿</vt:lpstr>
      <vt:lpstr>Var_map </vt:lpstr>
      <vt:lpstr>Get feature</vt:lpstr>
      <vt:lpstr>特征直方图</vt:lpstr>
      <vt:lpstr>GMM</vt:lpstr>
      <vt:lpstr>特征矩阵--似然图</vt:lpstr>
      <vt:lpstr>中值滤波</vt:lpstr>
      <vt:lpstr>Result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进度报告</dc:title>
  <dc:creator>Jack</dc:creator>
  <cp:lastModifiedBy>Jack</cp:lastModifiedBy>
  <cp:revision>104</cp:revision>
  <dcterms:created xsi:type="dcterms:W3CDTF">2018-05-30T02:40:45Z</dcterms:created>
  <dcterms:modified xsi:type="dcterms:W3CDTF">2018-06-10T07:04:10Z</dcterms:modified>
</cp:coreProperties>
</file>